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Arial Black" panose="020B0A0402010202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930B9A-E575-4AD0-A5C1-8B8871E1E0D9}">
  <a:tblStyle styleId="{1C930B9A-E575-4AD0-A5C1-8B8871E1E0D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sz="2400"/>
              <a:t>Distribution of Genres of Independent Games in China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1A-46ED-AD37-CE8309208F4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Casual</c:v>
                </c:pt>
                <c:pt idx="1">
                  <c:v>Action</c:v>
                </c:pt>
                <c:pt idx="2">
                  <c:v>Adventure</c:v>
                </c:pt>
                <c:pt idx="3">
                  <c:v>RPG</c:v>
                </c:pt>
                <c:pt idx="4">
                  <c:v>Simulation</c:v>
                </c:pt>
                <c:pt idx="5">
                  <c:v>Strategy</c:v>
                </c:pt>
                <c:pt idx="6">
                  <c:v>Puzzle</c:v>
                </c:pt>
                <c:pt idx="7">
                  <c:v>Narrative</c:v>
                </c:pt>
                <c:pt idx="8">
                  <c:v>Shooter</c:v>
                </c:pt>
                <c:pt idx="9">
                  <c:v>Survival</c:v>
                </c:pt>
                <c:pt idx="10">
                  <c:v>Sports</c:v>
                </c:pt>
                <c:pt idx="11">
                  <c:v>Racing</c:v>
                </c:pt>
                <c:pt idx="12">
                  <c:v>Sandbox</c:v>
                </c:pt>
                <c:pt idx="13">
                  <c:v>Other</c:v>
                </c:pt>
              </c:strCache>
            </c:strRef>
          </c:cat>
          <c:val>
            <c:numRef>
              <c:f>Sheet1!$B$2:$B$15</c:f>
              <c:numCache>
                <c:formatCode>0.00%</c:formatCode>
                <c:ptCount val="14"/>
                <c:pt idx="0">
                  <c:v>0.47199999999999998</c:v>
                </c:pt>
                <c:pt idx="1">
                  <c:v>0.44600000000000001</c:v>
                </c:pt>
                <c:pt idx="2">
                  <c:v>0.40200000000000002</c:v>
                </c:pt>
                <c:pt idx="3">
                  <c:v>0.19400000000000001</c:v>
                </c:pt>
                <c:pt idx="4">
                  <c:v>0.187</c:v>
                </c:pt>
                <c:pt idx="5">
                  <c:v>0.186</c:v>
                </c:pt>
                <c:pt idx="6">
                  <c:v>0.109</c:v>
                </c:pt>
                <c:pt idx="7">
                  <c:v>0.109</c:v>
                </c:pt>
                <c:pt idx="8">
                  <c:v>6.2E-2</c:v>
                </c:pt>
                <c:pt idx="9">
                  <c:v>0.05</c:v>
                </c:pt>
                <c:pt idx="10">
                  <c:v>4.4999999999999998E-2</c:v>
                </c:pt>
                <c:pt idx="11">
                  <c:v>3.1E-2</c:v>
                </c:pt>
                <c:pt idx="12">
                  <c:v>2.5000000000000001E-2</c:v>
                </c:pt>
                <c:pt idx="13">
                  <c:v>3.3000000000000002E-2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1A-46ED-AD37-CE8309208F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90699856"/>
        <c:axId val="590700840"/>
      </c:barChart>
      <c:catAx>
        <c:axId val="590699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Data Source: Steam &amp; CNG</a:t>
                </a:r>
              </a:p>
            </c:rich>
          </c:tx>
          <c:layout>
            <c:manualLayout>
              <c:xMode val="edge"/>
              <c:yMode val="edge"/>
              <c:x val="0.3934797759867697"/>
              <c:y val="0.933605882610269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700840"/>
        <c:crosses val="autoZero"/>
        <c:auto val="1"/>
        <c:lblAlgn val="ctr"/>
        <c:lblOffset val="100"/>
        <c:noMultiLvlLbl val="0"/>
      </c:catAx>
      <c:valAx>
        <c:axId val="590700840"/>
        <c:scaling>
          <c:orientation val="minMax"/>
        </c:scaling>
        <c:delete val="0"/>
        <c:axPos val="l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699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97e431da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97e431da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797e431da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5797e431da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797e431da_1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5797e431da_1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8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4469130" y="4005580"/>
            <a:ext cx="36195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i="0" u="none" strike="noStrike" cap="none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Soul Blade</a:t>
            </a:r>
            <a:endParaRPr sz="4400" b="1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5200650" y="2270125"/>
            <a:ext cx="354330" cy="1476375"/>
          </a:xfrm>
          <a:custGeom>
            <a:avLst/>
            <a:gdLst/>
            <a:ahLst/>
            <a:cxnLst/>
            <a:rect l="l" t="t" r="r" b="b"/>
            <a:pathLst>
              <a:path w="457200" h="1476375" extrusionOk="0">
                <a:moveTo>
                  <a:pt x="0" y="388143"/>
                </a:moveTo>
                <a:lnTo>
                  <a:pt x="457200" y="0"/>
                </a:lnTo>
                <a:lnTo>
                  <a:pt x="457200" y="1476375"/>
                </a:lnTo>
                <a:lnTo>
                  <a:pt x="0" y="1476375"/>
                </a:lnTo>
                <a:lnTo>
                  <a:pt x="0" y="388143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5740400" y="2270125"/>
            <a:ext cx="354330" cy="1476375"/>
          </a:xfrm>
          <a:custGeom>
            <a:avLst/>
            <a:gdLst/>
            <a:ahLst/>
            <a:cxnLst/>
            <a:rect l="l" t="t" r="r" b="b"/>
            <a:pathLst>
              <a:path w="457200" h="1476375" extrusionOk="0">
                <a:moveTo>
                  <a:pt x="0" y="388143"/>
                </a:moveTo>
                <a:lnTo>
                  <a:pt x="457200" y="0"/>
                </a:lnTo>
                <a:lnTo>
                  <a:pt x="457200" y="1476375"/>
                </a:lnTo>
                <a:lnTo>
                  <a:pt x="0" y="1476375"/>
                </a:lnTo>
                <a:lnTo>
                  <a:pt x="0" y="388143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6278880" y="2270124"/>
            <a:ext cx="354330" cy="1476375"/>
          </a:xfrm>
          <a:custGeom>
            <a:avLst/>
            <a:gdLst/>
            <a:ahLst/>
            <a:cxnLst/>
            <a:rect l="l" t="t" r="r" b="b"/>
            <a:pathLst>
              <a:path w="457200" h="1476375" extrusionOk="0">
                <a:moveTo>
                  <a:pt x="0" y="388143"/>
                </a:moveTo>
                <a:lnTo>
                  <a:pt x="457200" y="0"/>
                </a:lnTo>
                <a:lnTo>
                  <a:pt x="457200" y="1476375"/>
                </a:lnTo>
                <a:lnTo>
                  <a:pt x="0" y="1476375"/>
                </a:lnTo>
                <a:lnTo>
                  <a:pt x="0" y="388143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5200650" y="2270124"/>
            <a:ext cx="354330" cy="1476375"/>
          </a:xfrm>
          <a:custGeom>
            <a:avLst/>
            <a:gdLst/>
            <a:ahLst/>
            <a:cxnLst/>
            <a:rect l="l" t="t" r="r" b="b"/>
            <a:pathLst>
              <a:path w="457200" h="1476375" extrusionOk="0">
                <a:moveTo>
                  <a:pt x="0" y="388143"/>
                </a:moveTo>
                <a:lnTo>
                  <a:pt x="457200" y="0"/>
                </a:lnTo>
                <a:lnTo>
                  <a:pt x="457200" y="1476375"/>
                </a:lnTo>
                <a:lnTo>
                  <a:pt x="0" y="1476375"/>
                </a:lnTo>
                <a:lnTo>
                  <a:pt x="0" y="388143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4;p13">
            <a:extLst>
              <a:ext uri="{FF2B5EF4-FFF2-40B4-BE49-F238E27FC236}">
                <a16:creationId xmlns:a16="http://schemas.microsoft.com/office/drawing/2014/main" id="{C10217F9-FAB1-4B98-875A-D236F8758321}"/>
              </a:ext>
            </a:extLst>
          </p:cNvPr>
          <p:cNvSpPr txBox="1"/>
          <p:nvPr/>
        </p:nvSpPr>
        <p:spPr>
          <a:xfrm>
            <a:off x="4284980" y="5387581"/>
            <a:ext cx="36195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zh-CN" sz="2000" b="1" dirty="0">
                <a:solidFill>
                  <a:srgbClr val="FFD966"/>
                </a:solidFill>
              </a:rPr>
              <a:t>ACT</a:t>
            </a:r>
            <a:r>
              <a:rPr lang="zh-CN" altLang="en-US" sz="2000" b="1" dirty="0">
                <a:solidFill>
                  <a:srgbClr val="FFD966"/>
                </a:solidFill>
              </a:rPr>
              <a:t>，</a:t>
            </a:r>
            <a:r>
              <a:rPr lang="en-GB" sz="2000" b="1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r>
              <a:rPr lang="en-GB" sz="2000" b="1" dirty="0">
                <a:solidFill>
                  <a:srgbClr val="FFD966"/>
                </a:solidFill>
              </a:rPr>
              <a:t>/Console</a:t>
            </a:r>
            <a:endParaRPr sz="2000" b="1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8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 descr="cc_0001_2"/>
          <p:cNvPicPr preferRelativeResize="0"/>
          <p:nvPr/>
        </p:nvPicPr>
        <p:blipFill rotWithShape="1">
          <a:blip r:embed="rId3">
            <a:alphaModFix/>
          </a:blip>
          <a:srcRect b="13392"/>
          <a:stretch/>
        </p:blipFill>
        <p:spPr>
          <a:xfrm>
            <a:off x="4613275" y="663718"/>
            <a:ext cx="3108325" cy="4086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4495800" y="3809625"/>
            <a:ext cx="36195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rgbClr val="62BFAD"/>
                </a:solidFill>
                <a:latin typeface="Arial"/>
                <a:ea typeface="Arial"/>
                <a:cs typeface="Arial"/>
                <a:sym typeface="Arial"/>
              </a:rPr>
              <a:t>City Builder</a:t>
            </a:r>
            <a:endParaRPr sz="4400" b="1">
              <a:solidFill>
                <a:srgbClr val="62BF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4;p13">
            <a:extLst>
              <a:ext uri="{FF2B5EF4-FFF2-40B4-BE49-F238E27FC236}">
                <a16:creationId xmlns:a16="http://schemas.microsoft.com/office/drawing/2014/main" id="{A5BBDA0D-8C7A-4C44-AD5D-2ED48EC36DF5}"/>
              </a:ext>
            </a:extLst>
          </p:cNvPr>
          <p:cNvSpPr txBox="1"/>
          <p:nvPr/>
        </p:nvSpPr>
        <p:spPr>
          <a:xfrm>
            <a:off x="4286250" y="5085740"/>
            <a:ext cx="36195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62BFAD"/>
                </a:solidFill>
              </a:rPr>
              <a:t>Casual Game</a:t>
            </a:r>
            <a:r>
              <a:rPr lang="zh-CN" altLang="en-US" sz="2000" b="1" dirty="0">
                <a:solidFill>
                  <a:srgbClr val="62BFAD"/>
                </a:solidFill>
              </a:rPr>
              <a:t>，</a:t>
            </a:r>
            <a:r>
              <a:rPr lang="en-GB" altLang="zh-CN" sz="2000" b="1" dirty="0">
                <a:solidFill>
                  <a:srgbClr val="62BFAD"/>
                </a:solidFill>
              </a:rPr>
              <a:t>Mobile</a:t>
            </a:r>
            <a:endParaRPr sz="2000" b="1" dirty="0">
              <a:solidFill>
                <a:srgbClr val="62BFAD"/>
              </a:solidFill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8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/>
        </p:nvSpPr>
        <p:spPr>
          <a:xfrm>
            <a:off x="476250" y="177425"/>
            <a:ext cx="55054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What is our game</a:t>
            </a:r>
            <a:endParaRPr sz="3200" b="1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3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064475"/>
            <a:ext cx="4758490" cy="247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 descr="Image result for simcit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0787" y="1064475"/>
            <a:ext cx="4758486" cy="247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 descr="Image result for poly bridge end gam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3846830"/>
            <a:ext cx="4758486" cy="247262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5830785" y="3770614"/>
            <a:ext cx="4758300" cy="24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A casual game with simulation and puzzle element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Sandbox play mode for further exploration and creation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Multi Score system for social media post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Low-poly/Isometric artstyle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8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476250" y="177425"/>
            <a:ext cx="550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Core Mechanism</a:t>
            </a:r>
            <a:endParaRPr sz="3200" b="1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576225" y="844700"/>
            <a:ext cx="479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Different buildings have different complex effect with other buildings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24"/>
          <p:cNvGrpSpPr/>
          <p:nvPr/>
        </p:nvGrpSpPr>
        <p:grpSpPr>
          <a:xfrm>
            <a:off x="865375" y="2465075"/>
            <a:ext cx="4505138" cy="2931638"/>
            <a:chOff x="865375" y="2465075"/>
            <a:chExt cx="4505138" cy="2931638"/>
          </a:xfrm>
        </p:grpSpPr>
        <p:sp>
          <p:nvSpPr>
            <p:cNvPr id="173" name="Google Shape;173;p24"/>
            <p:cNvSpPr/>
            <p:nvPr/>
          </p:nvSpPr>
          <p:spPr>
            <a:xfrm>
              <a:off x="1265750" y="2535150"/>
              <a:ext cx="633000" cy="6330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4337025" y="2535150"/>
              <a:ext cx="633000" cy="633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1265750" y="4693525"/>
              <a:ext cx="633000" cy="6330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4337025" y="4693525"/>
              <a:ext cx="633000" cy="633000"/>
            </a:xfrm>
            <a:prstGeom prst="ellipse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" name="Google Shape;177;p24"/>
            <p:cNvCxnSpPr>
              <a:stCxn id="174" idx="2"/>
              <a:endCxn id="173" idx="6"/>
            </p:cNvCxnSpPr>
            <p:nvPr/>
          </p:nvCxnSpPr>
          <p:spPr>
            <a:xfrm rot="10800000">
              <a:off x="1898625" y="2851650"/>
              <a:ext cx="2438400" cy="0"/>
            </a:xfrm>
            <a:prstGeom prst="straightConnector1">
              <a:avLst/>
            </a:prstGeom>
            <a:noFill/>
            <a:ln w="38100" cap="flat" cmpd="sng">
              <a:solidFill>
                <a:srgbClr val="A61C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8" name="Google Shape;178;p24"/>
            <p:cNvCxnSpPr>
              <a:stCxn id="175" idx="0"/>
              <a:endCxn id="173" idx="4"/>
            </p:cNvCxnSpPr>
            <p:nvPr/>
          </p:nvCxnSpPr>
          <p:spPr>
            <a:xfrm rot="10800000">
              <a:off x="1582250" y="3168025"/>
              <a:ext cx="0" cy="1525500"/>
            </a:xfrm>
            <a:prstGeom prst="straightConnector1">
              <a:avLst/>
            </a:prstGeom>
            <a:noFill/>
            <a:ln w="38100" cap="flat" cmpd="sng">
              <a:solidFill>
                <a:srgbClr val="A61C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9" name="Google Shape;179;p24"/>
            <p:cNvCxnSpPr>
              <a:stCxn id="174" idx="4"/>
              <a:endCxn id="176" idx="0"/>
            </p:cNvCxnSpPr>
            <p:nvPr/>
          </p:nvCxnSpPr>
          <p:spPr>
            <a:xfrm>
              <a:off x="4653525" y="3168150"/>
              <a:ext cx="0" cy="15255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0" name="Google Shape;180;p24"/>
            <p:cNvCxnSpPr>
              <a:stCxn id="173" idx="5"/>
              <a:endCxn id="176" idx="1"/>
            </p:cNvCxnSpPr>
            <p:nvPr/>
          </p:nvCxnSpPr>
          <p:spPr>
            <a:xfrm>
              <a:off x="1806049" y="3075449"/>
              <a:ext cx="2623800" cy="17109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1" name="Google Shape;181;p24"/>
            <p:cNvCxnSpPr>
              <a:stCxn id="175" idx="6"/>
              <a:endCxn id="176" idx="2"/>
            </p:cNvCxnSpPr>
            <p:nvPr/>
          </p:nvCxnSpPr>
          <p:spPr>
            <a:xfrm>
              <a:off x="1898750" y="5010025"/>
              <a:ext cx="2438400" cy="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2" name="Google Shape;182;p24"/>
            <p:cNvSpPr txBox="1"/>
            <p:nvPr/>
          </p:nvSpPr>
          <p:spPr>
            <a:xfrm>
              <a:off x="2759375" y="2465075"/>
              <a:ext cx="7170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Calibri"/>
                  <a:ea typeface="Calibri"/>
                  <a:cs typeface="Calibri"/>
                  <a:sym typeface="Calibri"/>
                </a:rPr>
                <a:t>-2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 txBox="1"/>
            <p:nvPr/>
          </p:nvSpPr>
          <p:spPr>
            <a:xfrm>
              <a:off x="865375" y="3737488"/>
              <a:ext cx="7170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Calibri"/>
                  <a:ea typeface="Calibri"/>
                  <a:cs typeface="Calibri"/>
                  <a:sym typeface="Calibri"/>
                </a:rPr>
                <a:t>-4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 txBox="1"/>
            <p:nvPr/>
          </p:nvSpPr>
          <p:spPr>
            <a:xfrm>
              <a:off x="2810100" y="3350788"/>
              <a:ext cx="7170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Calibri"/>
                  <a:ea typeface="Calibri"/>
                  <a:cs typeface="Calibri"/>
                  <a:sym typeface="Calibri"/>
                </a:rPr>
                <a:t>+4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 txBox="1"/>
            <p:nvPr/>
          </p:nvSpPr>
          <p:spPr>
            <a:xfrm>
              <a:off x="2759388" y="5010013"/>
              <a:ext cx="7170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Calibri"/>
                  <a:ea typeface="Calibri"/>
                  <a:cs typeface="Calibri"/>
                  <a:sym typeface="Calibri"/>
                </a:rPr>
                <a:t>+1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 txBox="1"/>
            <p:nvPr/>
          </p:nvSpPr>
          <p:spPr>
            <a:xfrm>
              <a:off x="4653513" y="3584688"/>
              <a:ext cx="717000" cy="38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latin typeface="Calibri"/>
                  <a:ea typeface="Calibri"/>
                  <a:cs typeface="Calibri"/>
                  <a:sym typeface="Calibri"/>
                </a:rPr>
                <a:t>+3</a:t>
              </a: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24"/>
          <p:cNvSpPr/>
          <p:nvPr/>
        </p:nvSpPr>
        <p:spPr>
          <a:xfrm>
            <a:off x="6866600" y="2465075"/>
            <a:ext cx="633000" cy="633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7743900" y="2465075"/>
            <a:ext cx="633000" cy="6330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621200" y="2465075"/>
            <a:ext cx="633000" cy="6330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9498500" y="2465075"/>
            <a:ext cx="633000" cy="6330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10375800" y="2465075"/>
            <a:ext cx="633000" cy="6330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6341425" y="844700"/>
            <a:ext cx="479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Randomly Generated building list (referenced AutoChess)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6341425" y="3638550"/>
            <a:ext cx="479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Ranked building level and random possibility for gathering different buildings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8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/>
        </p:nvSpPr>
        <p:spPr>
          <a:xfrm>
            <a:off x="581025" y="396500"/>
            <a:ext cx="55054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Data Analyse</a:t>
            </a:r>
            <a:endParaRPr sz="3200" b="1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699" y="1525949"/>
            <a:ext cx="5815200" cy="33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7875" y="1890717"/>
            <a:ext cx="5274300" cy="30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442266" y="5225825"/>
            <a:ext cx="55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Mobile game occupied 62.5% Chinese game market</a:t>
            </a: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6967576" y="5071913"/>
            <a:ext cx="4254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Strategy/Simulation Game provide more than 10% revenue </a:t>
            </a:r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9246416" y="6254950"/>
            <a:ext cx="55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Data Sauce: Perfect World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8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581025" y="396500"/>
            <a:ext cx="60579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Why people play casual game</a:t>
            </a:r>
            <a:endParaRPr sz="3200" b="1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581025" y="1133675"/>
            <a:ext cx="45861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For Players</a:t>
            </a:r>
            <a:endParaRPr sz="3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Easy to learn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Flexible play time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Competitive when social media involved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All age/gender friendly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300" y="2174925"/>
            <a:ext cx="4640576" cy="3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>
            <a:off x="581025" y="4020375"/>
            <a:ext cx="4586100" cy="20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For Publisher/Market</a:t>
            </a:r>
            <a:endParaRPr sz="3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Low cost, high profit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Easy for localization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Will not have problem with censorship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9246416" y="6254950"/>
            <a:ext cx="55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Data Sauce: Perfect World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8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/>
        </p:nvSpPr>
        <p:spPr>
          <a:xfrm>
            <a:off x="4133850" y="2752350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i="1" dirty="0">
                <a:solidFill>
                  <a:srgbClr val="62BFAD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5400" b="1" i="1" dirty="0">
              <a:solidFill>
                <a:srgbClr val="62BF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8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581025" y="396500"/>
            <a:ext cx="550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81025" y="396500"/>
            <a:ext cx="7872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ancient Chinese mythology ACT Game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5;p14">
            <a:extLst>
              <a:ext uri="{FF2B5EF4-FFF2-40B4-BE49-F238E27FC236}">
                <a16:creationId xmlns:a16="http://schemas.microsoft.com/office/drawing/2014/main" id="{75F4041D-B72B-43D0-A3C0-7D3F5FC6ABFE}"/>
              </a:ext>
            </a:extLst>
          </p:cNvPr>
          <p:cNvSpPr txBox="1"/>
          <p:nvPr/>
        </p:nvSpPr>
        <p:spPr>
          <a:xfrm>
            <a:off x="1236854" y="1380695"/>
            <a:ext cx="9931254" cy="165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Market: </a:t>
            </a:r>
          </a:p>
          <a:p>
            <a:pPr marL="457200" lvl="0" indent="-419100"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Inheritance and innovation of Chinese traditional culture can meet the Chinese players' cultural pursuit. </a:t>
            </a:r>
          </a:p>
          <a:p>
            <a:pPr marL="457200" lvl="0" indent="-419100"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 game genres cater to Chinese market demands.</a:t>
            </a:r>
          </a:p>
          <a:p>
            <a:pPr marL="457200" lvl="0" indent="-419100">
              <a:buClr>
                <a:srgbClr val="FFFFFF"/>
              </a:buClr>
              <a:buSzPts val="3000"/>
              <a:buFont typeface="Calibri"/>
              <a:buChar char="●"/>
            </a:pPr>
            <a:endParaRPr lang="en-GB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100" lvl="0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Gameplay: </a:t>
            </a:r>
          </a:p>
          <a:p>
            <a:pPr marL="457200" lvl="0" indent="-419100"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Strategic integration of close and long-range combat.</a:t>
            </a:r>
          </a:p>
          <a:p>
            <a:pPr marL="457200" lvl="0" indent="-419100"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High-risk, high-reward battle mode.</a:t>
            </a:r>
          </a:p>
          <a:p>
            <a:pPr marL="457200" lvl="0" indent="-419100"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Creative and smart AI system.</a:t>
            </a:r>
          </a:p>
          <a:p>
            <a:pPr marL="457200" lvl="0" indent="-419100">
              <a:buClr>
                <a:srgbClr val="FFFFFF"/>
              </a:buClr>
              <a:buSzPts val="3000"/>
              <a:buFont typeface="Calibri"/>
              <a:buChar char="●"/>
            </a:pPr>
            <a:endParaRPr lang="en-GB"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100" lvl="0">
              <a:buClr>
                <a:srgbClr val="FFFFFF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Art: </a:t>
            </a:r>
          </a:p>
          <a:p>
            <a:pPr marL="457200" lvl="0" indent="-419100"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Integrating the beauty of minorities culture 'Miao' in China into the game. </a:t>
            </a:r>
          </a:p>
          <a:p>
            <a:pPr marL="457200" lvl="0" indent="-419100"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Breaking aesthetic fatigue of Chinese theme.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8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581025" y="396500"/>
            <a:ext cx="55054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Analyse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539" y="1435870"/>
            <a:ext cx="5738326" cy="446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121" y="1435870"/>
            <a:ext cx="5458408" cy="446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8A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581025" y="396500"/>
            <a:ext cx="60579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Analyse - Genres of Market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649FF97-A0B6-49AE-8EF6-71F52AD15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195206"/>
              </p:ext>
            </p:extLst>
          </p:nvPr>
        </p:nvGraphicFramePr>
        <p:xfrm>
          <a:off x="1418254" y="981274"/>
          <a:ext cx="9311950" cy="5783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8A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581025" y="396500"/>
            <a:ext cx="6057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Analyse - User Portrait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815500" y="1318929"/>
            <a:ext cx="10734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Target Audience: Chinese mainstream players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User Data: 88.8% Chinese players pay attention to traditional culture element in games, 86.6% would like to try culture background game, 43.4% players willing to play an ACT game reflecting Chinese traditional culture.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Vision: The combination of Western mainstream game types and ancient Eastern mythology.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7853917" y="6233278"/>
            <a:ext cx="382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Source: China Youth Daily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8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581025" y="396500"/>
            <a:ext cx="55054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Case Study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8150" y="396500"/>
            <a:ext cx="4314875" cy="20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950" y="4948625"/>
            <a:ext cx="3036575" cy="13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37" y="4461250"/>
            <a:ext cx="2469939" cy="8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1450" y="5124683"/>
            <a:ext cx="1724900" cy="9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01900" y="4394700"/>
            <a:ext cx="1724900" cy="123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12550" y="4267775"/>
            <a:ext cx="1991062" cy="11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7101" y="5819924"/>
            <a:ext cx="1724900" cy="11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37225" y="5633771"/>
            <a:ext cx="1799900" cy="130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35963" y="5794176"/>
            <a:ext cx="2144225" cy="1152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p18"/>
          <p:cNvGraphicFramePr/>
          <p:nvPr/>
        </p:nvGraphicFramePr>
        <p:xfrm>
          <a:off x="912724" y="1482150"/>
          <a:ext cx="4842050" cy="2411675"/>
        </p:xfrm>
        <a:graphic>
          <a:graphicData uri="http://schemas.openxmlformats.org/drawingml/2006/table">
            <a:tbl>
              <a:tblPr firstRow="1" bandRow="1">
                <a:noFill/>
                <a:tableStyleId>{1C930B9A-E575-4AD0-A5C1-8B8871E1E0D9}</a:tableStyleId>
              </a:tblPr>
              <a:tblGrid>
                <a:gridCol w="166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chemeClr val="lt1"/>
                          </a:solidFill>
                        </a:rPr>
                        <a:t>Genre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600" b="0" u="none" strike="noStrike" cap="none">
                          <a:solidFill>
                            <a:schemeClr val="lt1"/>
                          </a:solidFill>
                        </a:rPr>
                        <a:t>2D Side-scrolling Action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rgbClr val="4A86E8"/>
                          </a:solidFill>
                        </a:rPr>
                        <a:t>Release Date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rgbClr val="4A86E8"/>
                          </a:solidFill>
                        </a:rPr>
                        <a:t>17 Nov, 2016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rgbClr val="4A86E8"/>
                          </a:solidFill>
                        </a:rPr>
                        <a:t>Developer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rgbClr val="4A86E8"/>
                          </a:solidFill>
                        </a:rPr>
                        <a:t>FantaBlade Network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rgbClr val="4A86E8"/>
                          </a:solidFill>
                        </a:rPr>
                        <a:t>All Reviews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rgbClr val="4A86E8"/>
                          </a:solidFill>
                        </a:rPr>
                        <a:t>91% positive (Steam)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rgbClr val="4A86E8"/>
                          </a:solidFill>
                        </a:rPr>
                        <a:t>84/100 (Metacritic) 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rgbClr val="4A86E8"/>
                          </a:solidFill>
                        </a:rPr>
                        <a:t>8.6/10 (Gamersky)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0" u="none" strike="noStrike" cap="none">
                          <a:solidFill>
                            <a:srgbClr val="4A86E8"/>
                          </a:solidFill>
                        </a:rPr>
                        <a:t>S</a:t>
                      </a:r>
                      <a:r>
                        <a:rPr lang="en-GB" sz="1600">
                          <a:solidFill>
                            <a:srgbClr val="4A86E8"/>
                          </a:solidFill>
                        </a:rPr>
                        <a:t>ales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rgbClr val="4A86E8"/>
                          </a:solidFill>
                        </a:rPr>
                        <a:t>Over 2 million</a:t>
                      </a:r>
                      <a:endParaRPr sz="1600" b="0" u="none" strike="noStrike" cap="none">
                        <a:solidFill>
                          <a:srgbClr val="4A86E8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1" name="Google Shape;131;p18"/>
          <p:cNvSpPr txBox="1"/>
          <p:nvPr/>
        </p:nvSpPr>
        <p:spPr>
          <a:xfrm>
            <a:off x="2240690" y="846025"/>
            <a:ext cx="2186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ICEY</a:t>
            </a:r>
            <a:endParaRPr sz="28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81025" y="3941025"/>
            <a:ext cx="1414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Awards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307575" y="2601700"/>
            <a:ext cx="1414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Points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307575" y="3204775"/>
            <a:ext cx="5366400" cy="3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2D action game developed in China has been a great success. And this kind of local 2D action game is very popular in the Chinese market.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kind of 2D action game is not restricted by terminal and device. So this kind of game can attract a wider range of players.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Players are easily attracted to the traditional culture and stories in the game. This kind of game can better integrate story and traditional culture elements into game play and style.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8A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t="3967" b="3967"/>
          <a:stretch/>
        </p:blipFill>
        <p:spPr>
          <a:xfrm>
            <a:off x="0" y="-271400"/>
            <a:ext cx="12191997" cy="74007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531475" y="6108150"/>
            <a:ext cx="550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Character Design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8A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l="6445" r="816"/>
          <a:stretch/>
        </p:blipFill>
        <p:spPr>
          <a:xfrm>
            <a:off x="0" y="-277075"/>
            <a:ext cx="12191999" cy="7394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58A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l="2632" r="1646"/>
          <a:stretch/>
        </p:blipFill>
        <p:spPr>
          <a:xfrm>
            <a:off x="0" y="0"/>
            <a:ext cx="12297676" cy="72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Microsoft Office PowerPoint</Application>
  <PresentationFormat>Widescreen</PresentationFormat>
  <Paragraphs>78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志鹏 杨</cp:lastModifiedBy>
  <cp:revision>5</cp:revision>
  <dcterms:modified xsi:type="dcterms:W3CDTF">2019-05-17T01:34:49Z</dcterms:modified>
</cp:coreProperties>
</file>